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81" r:id="rId24"/>
    <p:sldId id="282" r:id="rId25"/>
    <p:sldId id="260" r:id="rId26"/>
    <p:sldId id="26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8916" t="33332" r="56443" b="47917"/>
          <a:stretch/>
        </p:blipFill>
        <p:spPr>
          <a:xfrm>
            <a:off x="3048000" y="2057400"/>
            <a:ext cx="1905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(1/3)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test function for which we would find the global minimum is (Equation of Sphere):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bounds of our function are: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  <a:p>
                <a:pPr marL="114300" indent="0" algn="ctr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62" r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137" y="218318"/>
            <a:ext cx="7620000" cy="1143000"/>
          </a:xfrm>
        </p:spPr>
        <p:txBody>
          <a:bodyPr/>
          <a:lstStyle/>
          <a:p>
            <a:r>
              <a:rPr lang="en-US" sz="4000" dirty="0" smtClean="0"/>
              <a:t>Implementation (2/3)</a:t>
            </a:r>
            <a:endParaRPr lang="en-GB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39470" y="1726737"/>
            <a:ext cx="529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Initialization of PSO parameters</a:t>
            </a:r>
            <a:endParaRPr lang="en-GB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9470" y="2492266"/>
            <a:ext cx="78663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 PSO():</a:t>
            </a:r>
          </a:p>
          <a:p>
            <a:r>
              <a:rPr lang="en-US" sz="2000" dirty="0"/>
              <a:t>    # initialization of all parameters</a:t>
            </a:r>
          </a:p>
          <a:p>
            <a:r>
              <a:rPr lang="en-US" sz="2000" dirty="0"/>
              <a:t>    </a:t>
            </a:r>
            <a:r>
              <a:rPr lang="en-US" sz="2000" dirty="0" smtClean="0"/>
              <a:t>Num_Iterations    =20</a:t>
            </a:r>
            <a:r>
              <a:rPr lang="en-US" sz="2000" dirty="0"/>
              <a:t>      </a:t>
            </a:r>
            <a:r>
              <a:rPr lang="en-US" sz="2000" dirty="0" smtClean="0"/>
              <a:t>		</a:t>
            </a:r>
          </a:p>
          <a:p>
            <a:r>
              <a:rPr lang="en-US" sz="2000" dirty="0"/>
              <a:t>    </a:t>
            </a:r>
            <a:r>
              <a:rPr lang="en-US" sz="2000" dirty="0" smtClean="0"/>
              <a:t>Num_Particles      =</a:t>
            </a:r>
            <a:r>
              <a:rPr lang="en-US" sz="2000" dirty="0"/>
              <a:t> </a:t>
            </a:r>
            <a:r>
              <a:rPr lang="en-US" sz="2000" dirty="0" smtClean="0"/>
              <a:t>10</a:t>
            </a:r>
            <a:r>
              <a:rPr lang="en-US" sz="2000" dirty="0"/>
              <a:t>       </a:t>
            </a:r>
            <a:r>
              <a:rPr lang="en-US" sz="2000" dirty="0" smtClean="0"/>
              <a:t>		</a:t>
            </a:r>
            <a:endParaRPr lang="en-US" sz="2000" dirty="0"/>
          </a:p>
          <a:p>
            <a:r>
              <a:rPr lang="en-US" sz="2000" dirty="0"/>
              <a:t>    Num_dimensions = </a:t>
            </a:r>
            <a:r>
              <a:rPr lang="en-US" sz="2000" dirty="0" smtClean="0"/>
              <a:t>2</a:t>
            </a:r>
            <a:r>
              <a:rPr lang="en-US" sz="2000" dirty="0"/>
              <a:t>       </a:t>
            </a:r>
            <a:r>
              <a:rPr lang="en-US" sz="2000" dirty="0" smtClean="0"/>
              <a:t>              </a:t>
            </a:r>
          </a:p>
          <a:p>
            <a:r>
              <a:rPr lang="en-US" sz="2000" dirty="0" smtClean="0"/>
              <a:t>    w= 0   </a:t>
            </a:r>
          </a:p>
          <a:p>
            <a:r>
              <a:rPr lang="en-US" sz="2000" dirty="0"/>
              <a:t>    wMin,wMax= </a:t>
            </a:r>
            <a:r>
              <a:rPr lang="en-US" sz="2000" dirty="0" smtClean="0"/>
              <a:t>0.5 , 0.9</a:t>
            </a:r>
            <a:r>
              <a:rPr lang="en-US" sz="2000" dirty="0"/>
              <a:t>     </a:t>
            </a:r>
            <a:endParaRPr lang="en-US" sz="2000" dirty="0" smtClean="0"/>
          </a:p>
          <a:p>
            <a:r>
              <a:rPr lang="en-US" sz="2000" dirty="0"/>
              <a:t>    c1=1                    </a:t>
            </a:r>
          </a:p>
          <a:p>
            <a:r>
              <a:rPr lang="en-US" sz="2000" dirty="0"/>
              <a:t>    c2=2                    </a:t>
            </a:r>
            <a:endParaRPr lang="en-US" sz="2000" dirty="0" smtClean="0"/>
          </a:p>
          <a:p>
            <a:r>
              <a:rPr lang="en-US" sz="2000" dirty="0"/>
              <a:t>    </a:t>
            </a:r>
            <a:r>
              <a:rPr lang="en-US" sz="2000" dirty="0" smtClean="0"/>
              <a:t>xMin,xMax =</a:t>
            </a:r>
            <a:r>
              <a:rPr lang="en-US" sz="2000" dirty="0"/>
              <a:t> -</a:t>
            </a:r>
            <a:r>
              <a:rPr lang="en-US" sz="2000" dirty="0" smtClean="0"/>
              <a:t>50 , 50</a:t>
            </a:r>
            <a:r>
              <a:rPr lang="en-US" sz="2000" dirty="0"/>
              <a:t>       </a:t>
            </a:r>
            <a:endParaRPr lang="en-US" sz="2000" dirty="0" smtClean="0"/>
          </a:p>
          <a:p>
            <a:r>
              <a:rPr lang="en-US" sz="2000" dirty="0"/>
              <a:t>    </a:t>
            </a:r>
            <a:r>
              <a:rPr lang="en-US" sz="2000" dirty="0" smtClean="0"/>
              <a:t>vMin,vMax =</a:t>
            </a:r>
            <a:r>
              <a:rPr lang="en-US" sz="2000" dirty="0"/>
              <a:t> -12,12  </a:t>
            </a:r>
            <a:r>
              <a:rPr lang="en-US" dirty="0"/>
              <a:t>    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sz="3600" dirty="0"/>
              <a:t>Implementation </a:t>
            </a:r>
            <a:r>
              <a:rPr lang="en-US" sz="3600" dirty="0" smtClean="0"/>
              <a:t>(3/3</a:t>
            </a:r>
            <a:r>
              <a:rPr lang="en-US" sz="3600" dirty="0"/>
              <a:t>)</a:t>
            </a:r>
            <a:endParaRPr lang="en-GB" sz="36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342900" y="1447800"/>
            <a:ext cx="7848600" cy="509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GB" sz="1800" b="1" dirty="0"/>
              <a:t>def initial_velocity(Num_Particles, Num_dimensions, vMin, vMax):</a:t>
            </a:r>
          </a:p>
          <a:p>
            <a:pPr marL="114300" indent="0">
              <a:buNone/>
            </a:pPr>
            <a:r>
              <a:rPr lang="en-GB" sz="1800" dirty="0"/>
              <a:t>    V = </a:t>
            </a:r>
            <a:r>
              <a:rPr lang="en-GB" sz="1800" dirty="0" smtClean="0"/>
              <a:t>[]                       </a:t>
            </a:r>
            <a:r>
              <a:rPr lang="en-GB" sz="1800" dirty="0" smtClean="0">
                <a:solidFill>
                  <a:srgbClr val="002060"/>
                </a:solidFill>
              </a:rPr>
              <a:t>//</a:t>
            </a:r>
            <a:r>
              <a:rPr lang="en-GB" sz="1800" dirty="0">
                <a:solidFill>
                  <a:srgbClr val="002060"/>
                </a:solidFill>
              </a:rPr>
              <a:t>list to record </a:t>
            </a:r>
            <a:r>
              <a:rPr lang="en-GB" sz="1800" dirty="0" smtClean="0">
                <a:solidFill>
                  <a:srgbClr val="002060"/>
                </a:solidFill>
              </a:rPr>
              <a:t>velocity of each particles in d dimensional list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for p in range(Num_Particles</a:t>
            </a:r>
            <a:r>
              <a:rPr lang="en-GB" sz="1800" dirty="0" smtClean="0"/>
              <a:t>):</a:t>
            </a:r>
          </a:p>
          <a:p>
            <a:pPr marL="114300" indent="0">
              <a:buNone/>
            </a:pPr>
            <a:r>
              <a:rPr lang="en-US" sz="1800" dirty="0" smtClean="0">
                <a:solidFill>
                  <a:srgbClr val="002060"/>
                </a:solidFill>
              </a:rPr>
              <a:t>       //</a:t>
            </a:r>
            <a:r>
              <a:rPr lang="en-US" sz="1800" dirty="0">
                <a:solidFill>
                  <a:srgbClr val="002060"/>
                </a:solidFill>
              </a:rPr>
              <a:t>list to record </a:t>
            </a:r>
            <a:r>
              <a:rPr lang="en-US" sz="1800" dirty="0" smtClean="0">
                <a:solidFill>
                  <a:srgbClr val="002060"/>
                </a:solidFill>
              </a:rPr>
              <a:t>velocity of </a:t>
            </a:r>
            <a:r>
              <a:rPr lang="en-US" sz="1800" dirty="0">
                <a:solidFill>
                  <a:srgbClr val="002060"/>
                </a:solidFill>
              </a:rPr>
              <a:t>every particle in every </a:t>
            </a:r>
            <a:r>
              <a:rPr lang="en-US" sz="1800" dirty="0" smtClean="0">
                <a:solidFill>
                  <a:srgbClr val="002060"/>
                </a:solidFill>
              </a:rPr>
              <a:t>dimension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V_d</a:t>
            </a:r>
            <a:r>
              <a:rPr lang="en-GB" sz="1800" dirty="0"/>
              <a:t> = </a:t>
            </a:r>
            <a:r>
              <a:rPr lang="en-GB" sz="1800" dirty="0" smtClean="0"/>
              <a:t>[ vMin</a:t>
            </a:r>
            <a:r>
              <a:rPr lang="en-GB" sz="1800" dirty="0"/>
              <a:t> + </a:t>
            </a:r>
            <a:r>
              <a:rPr lang="en-GB" sz="1800" dirty="0" smtClean="0"/>
              <a:t>random()*(</a:t>
            </a:r>
            <a:r>
              <a:rPr lang="en-GB" sz="1800" dirty="0"/>
              <a:t>vMax-vMin)</a:t>
            </a:r>
            <a:r>
              <a:rPr lang="en-GB" sz="1800" dirty="0" smtClean="0"/>
              <a:t>  for d in range (Num_dimensions)]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V.append(V_d)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return </a:t>
            </a:r>
            <a:r>
              <a:rPr lang="en-GB" sz="1800" dirty="0" smtClean="0"/>
              <a:t>V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GB" sz="1800" b="1" dirty="0"/>
              <a:t>def initial_position(Num_Particles, Num_dimensions, xMin, xMax):</a:t>
            </a:r>
          </a:p>
          <a:p>
            <a:pPr marL="114300" indent="0">
              <a:buNone/>
            </a:pPr>
            <a:r>
              <a:rPr lang="en-GB" sz="1800" dirty="0"/>
              <a:t>    X = </a:t>
            </a:r>
            <a:r>
              <a:rPr lang="en-GB" sz="1800" dirty="0" smtClean="0"/>
              <a:t>[]	</a:t>
            </a:r>
            <a:r>
              <a:rPr lang="en-GB" sz="1800" dirty="0"/>
              <a:t> </a:t>
            </a:r>
            <a:r>
              <a:rPr lang="en-GB" sz="1800" dirty="0" smtClean="0"/>
              <a:t>                     </a:t>
            </a:r>
            <a:r>
              <a:rPr lang="en-GB" sz="1800" dirty="0" smtClean="0">
                <a:solidFill>
                  <a:srgbClr val="002060"/>
                </a:solidFill>
              </a:rPr>
              <a:t>//list to record position of each particle in d dimensional list</a:t>
            </a:r>
            <a:endParaRPr lang="en-GB" sz="1800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GB" sz="1800" dirty="0"/>
              <a:t>    for p in range(Num_Particles</a:t>
            </a:r>
            <a:r>
              <a:rPr lang="en-GB" sz="1800" dirty="0" smtClean="0"/>
              <a:t>):   </a:t>
            </a:r>
          </a:p>
          <a:p>
            <a:pPr marL="114300" indent="0">
              <a:buNone/>
            </a:pPr>
            <a:r>
              <a:rPr lang="en-GB" sz="1800" dirty="0">
                <a:solidFill>
                  <a:srgbClr val="002060"/>
                </a:solidFill>
              </a:rPr>
              <a:t> </a:t>
            </a:r>
            <a:r>
              <a:rPr lang="en-GB" sz="1800" dirty="0" smtClean="0">
                <a:solidFill>
                  <a:srgbClr val="002060"/>
                </a:solidFill>
              </a:rPr>
              <a:t>       </a:t>
            </a:r>
            <a:r>
              <a:rPr lang="en-US" sz="1800" dirty="0" smtClean="0">
                <a:solidFill>
                  <a:srgbClr val="002060"/>
                </a:solidFill>
              </a:rPr>
              <a:t>//list to record position of every particle in every dimension</a:t>
            </a:r>
            <a:endParaRPr lang="en-GB" sz="1800" dirty="0">
              <a:solidFill>
                <a:srgbClr val="002060"/>
              </a:solidFill>
            </a:endParaRPr>
          </a:p>
          <a:p>
            <a:pPr marL="114300" indent="0">
              <a:buNone/>
            </a:pPr>
            <a:r>
              <a:rPr lang="en-GB" sz="1800" dirty="0"/>
              <a:t>        </a:t>
            </a:r>
            <a:r>
              <a:rPr lang="en-GB" sz="1800" dirty="0" smtClean="0"/>
              <a:t>X_d</a:t>
            </a:r>
            <a:r>
              <a:rPr lang="en-GB" sz="1800" dirty="0"/>
              <a:t> = </a:t>
            </a:r>
            <a:r>
              <a:rPr lang="en-GB" sz="1800" dirty="0" smtClean="0"/>
              <a:t>[</a:t>
            </a:r>
            <a:r>
              <a:rPr lang="en-GB" sz="1800" dirty="0"/>
              <a:t>xMin + random()*(xMax-xMin</a:t>
            </a:r>
            <a:r>
              <a:rPr lang="en-GB" sz="1800" dirty="0" smtClean="0"/>
              <a:t>) for d in range (Num_dimensions)] </a:t>
            </a:r>
          </a:p>
          <a:p>
            <a:pPr marL="114300" indent="0">
              <a:buNone/>
            </a:pPr>
            <a:r>
              <a:rPr lang="en-US" sz="1800" dirty="0" smtClean="0"/>
              <a:t>        </a:t>
            </a:r>
            <a:r>
              <a:rPr lang="en-GB" sz="1800" dirty="0" smtClean="0"/>
              <a:t>X.append(X_d)</a:t>
            </a:r>
            <a:endParaRPr lang="en-GB" sz="1800" dirty="0"/>
          </a:p>
          <a:p>
            <a:pPr marL="114300" indent="0">
              <a:buNone/>
            </a:pPr>
            <a:r>
              <a:rPr lang="en-GB" sz="1800" dirty="0"/>
              <a:t>    return </a:t>
            </a:r>
            <a:r>
              <a:rPr lang="en-GB" sz="1800" dirty="0" smtClean="0"/>
              <a:t>X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962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</a:t>
            </a:r>
            <a:r>
              <a:rPr lang="en-US" sz="2800" smtClean="0"/>
              <a:t>Algorithm (40 </a:t>
            </a:r>
            <a:r>
              <a:rPr lang="en-US" sz="2800" dirty="0" smtClean="0"/>
              <a:t>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600" dirty="0" smtClean="0"/>
              <a:t>Remaining implementation in Python</a:t>
            </a:r>
          </a:p>
          <a:p>
            <a:pPr lvl="1"/>
            <a:r>
              <a:rPr lang="en-US" sz="2800" dirty="0" smtClean="0"/>
              <a:t>Experimental Analysis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metaheuristic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Eberhart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Pbest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504</TotalTime>
  <Words>582</Words>
  <Application>Microsoft Office PowerPoint</Application>
  <PresentationFormat>On-screen Show (4:3)</PresentationFormat>
  <Paragraphs>147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(1/3)</vt:lpstr>
      <vt:lpstr>Implementation (2/3)</vt:lpstr>
      <vt:lpstr>Implementation (3/3)</vt:lpstr>
      <vt:lpstr>Project Outcomes: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58</cp:revision>
  <dcterms:created xsi:type="dcterms:W3CDTF">2020-06-07T05:17:02Z</dcterms:created>
  <dcterms:modified xsi:type="dcterms:W3CDTF">2020-06-11T03:39:44Z</dcterms:modified>
</cp:coreProperties>
</file>